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3"/>
    <p:sldId id="257" r:id="rId4"/>
    <p:sldId id="264" r:id="rId5"/>
    <p:sldId id="282" r:id="rId6"/>
    <p:sldId id="290" r:id="rId7"/>
    <p:sldId id="265" r:id="rId8"/>
    <p:sldId id="268" r:id="rId9"/>
    <p:sldId id="294" r:id="rId10"/>
    <p:sldId id="305" r:id="rId11"/>
    <p:sldId id="292" r:id="rId12"/>
    <p:sldId id="261" r:id="rId13"/>
  </p:sldIdLst>
  <p:sldSz cx="12192000" cy="6858000"/>
  <p:notesSz cx="6858000" cy="9144000"/>
  <p:embeddedFontLst>
    <p:embeddedFont>
      <p:font typeface="微软雅黑" panose="020B0503020204020204" charset="-122"/>
      <p:regular r:id="rId17"/>
    </p:embeddedFont>
    <p:embeddedFont>
      <p:font typeface="方正少儿_GBK" panose="02000000000000000000" charset="-122"/>
      <p:regular r:id="rId18"/>
    </p:embeddedFont>
    <p:embeddedFont>
      <p:font typeface="方正卡通简体" panose="03000509000000000000" charset="0"/>
      <p:regular r:id="rId19"/>
    </p:embeddedFont>
    <p:embeddedFont>
      <p:font typeface="方正喵呜体" panose="02010600010101010101" charset="0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D2902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720" y="-96"/>
      </p:cViewPr>
      <p:guideLst>
        <p:guide orient="horz" pos="2091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36686" y="842468"/>
            <a:ext cx="1879218" cy="5299025"/>
            <a:chOff x="0" y="0"/>
            <a:chExt cx="12192000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2743200" y="842468"/>
            <a:ext cx="8802509" cy="5299025"/>
            <a:chOff x="0" y="0"/>
            <a:chExt cx="12192000" cy="6858000"/>
          </a:xfrm>
        </p:grpSpPr>
        <p:sp>
          <p:nvSpPr>
            <p:cNvPr id="11" name="矩形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 12"/>
          <p:cNvSpPr/>
          <p:nvPr userDrawn="1"/>
        </p:nvSpPr>
        <p:spPr>
          <a:xfrm>
            <a:off x="11326811" y="759707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/>
        </p:nvSpPr>
        <p:spPr>
          <a:xfrm>
            <a:off x="428395" y="373320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11375265" y="343928"/>
            <a:ext cx="447465" cy="283350"/>
            <a:chOff x="560275" y="3433438"/>
            <a:chExt cx="1198188" cy="758734"/>
          </a:xfrm>
        </p:grpSpPr>
        <p:sp>
          <p:nvSpPr>
            <p:cNvPr id="1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 17"/>
          <p:cNvSpPr/>
          <p:nvPr userDrawn="1"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0">
            <a:blip r:embed="rId14" cstate="print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9BD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>
    <p:random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slide" Target="slide1.xml"/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804870" y="4572436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0555619" y="566833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843405" y="1691640"/>
            <a:ext cx="8301355" cy="333883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8" name="文本框 17"/>
          <p:cNvSpPr txBox="1"/>
          <p:nvPr/>
        </p:nvSpPr>
        <p:spPr>
          <a:xfrm>
            <a:off x="3984739" y="2388519"/>
            <a:ext cx="3818633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0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</a:rPr>
              <a:t>Lesson 35</a:t>
            </a:r>
            <a:endParaRPr lang="en-US" altLang="zh-CN" sz="40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45640" y="3094990"/>
            <a:ext cx="81394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DIY coures</a:t>
            </a:r>
            <a:r>
              <a:rPr lang="zh-CN" altLang="en-US"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（</a:t>
            </a:r>
            <a:r>
              <a:rPr lang="en-US" altLang="zh-CN"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13</a:t>
            </a:r>
            <a:r>
              <a:rPr lang="zh-CN" altLang="en-US"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）</a:t>
            </a:r>
            <a:endParaRPr lang="en-US" altLang="zh-CN" sz="2800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  <a:p>
            <a:pPr algn="ctr"/>
            <a:r>
              <a:rPr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 Fingertip music</a:t>
            </a:r>
            <a:endParaRPr sz="2800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1529561" y="1284511"/>
            <a:ext cx="1069145" cy="65421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2" name="任意多边形 1"/>
          <p:cNvSpPr/>
          <p:nvPr/>
        </p:nvSpPr>
        <p:spPr>
          <a:xfrm>
            <a:off x="9813248" y="4513409"/>
            <a:ext cx="942537" cy="576743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53720" y="628650"/>
            <a:ext cx="1112805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5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50240" y="2073910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3840" y="916940"/>
            <a:ext cx="4359910" cy="513969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06475" y="2392680"/>
            <a:ext cx="15347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Combine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2597834" y="755699"/>
            <a:ext cx="6996332" cy="3961052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 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3656236" y="3261927"/>
            <a:ext cx="447465" cy="283350"/>
            <a:chOff x="560275" y="3433438"/>
            <a:chExt cx="1198188" cy="758734"/>
          </a:xfrm>
        </p:grpSpPr>
        <p:sp>
          <p:nvSpPr>
            <p:cNvPr id="17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任意多边形 18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9891876" y="829994"/>
            <a:ext cx="1451304" cy="88806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>
            <a:off x="518795" y="3917950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4196715" y="2781935"/>
            <a:ext cx="46831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Thank </a:t>
            </a:r>
            <a:r>
              <a:rPr lang="en-US" altLang="zh-CN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you</a:t>
            </a:r>
            <a:r>
              <a:rPr lang="zh-CN" altLang="en-US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！</a:t>
            </a:r>
            <a:endParaRPr lang="zh-CN" altLang="en-US" sz="5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89305" y="4422140"/>
            <a:ext cx="1538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Powered by 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YahBoom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22490" y="716808"/>
            <a:ext cx="10899418" cy="5299025"/>
            <a:chOff x="0" y="0"/>
            <a:chExt cx="12192000" cy="6858000"/>
          </a:xfrm>
        </p:grpSpPr>
        <p:sp>
          <p:nvSpPr>
            <p:cNvPr id="13" name="矩形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1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95710" y="4790963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任意多边形 29"/>
          <p:cNvSpPr/>
          <p:nvPr/>
        </p:nvSpPr>
        <p:spPr>
          <a:xfrm>
            <a:off x="11280687" y="1444203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143539" y="335914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11280688" y="56591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140" y="716682"/>
            <a:ext cx="14592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Content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9611081" y="2473882"/>
            <a:ext cx="77406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方正少儿_GBK" panose="02000000000000000000" charset="-122"/>
                <a:ea typeface="方正少儿_GBK" panose="02000000000000000000" charset="-122"/>
              </a:rPr>
              <a:t>Part 5</a:t>
            </a:r>
            <a:endParaRPr lang="zh-CN" altLang="en-US" dirty="0"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914257" y="2473706"/>
            <a:ext cx="7620340" cy="846007"/>
            <a:chOff x="1368157" y="1292335"/>
            <a:chExt cx="7620340" cy="846007"/>
          </a:xfrm>
        </p:grpSpPr>
        <p:sp>
          <p:nvSpPr>
            <p:cNvPr id="9" name="文本框 8"/>
            <p:cNvSpPr txBox="1"/>
            <p:nvPr/>
          </p:nvSpPr>
          <p:spPr>
            <a:xfrm>
              <a:off x="1459489" y="1292335"/>
              <a:ext cx="7219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Part1</a:t>
              </a:r>
              <a:endParaRPr lang="en-US" altLang="zh-CN" dirty="0" smtClean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368157" y="1770042"/>
              <a:ext cx="16814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rgbClr val="0070C0"/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2" action="ppaction://hlinksldjump"/>
                </a:rPr>
                <a:t>Learning goals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278949" y="1292335"/>
              <a:ext cx="78295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2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279256" y="1739562"/>
              <a:ext cx="13639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Preparation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271947" y="1312655"/>
              <a:ext cx="7092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Part3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092549" y="1770042"/>
              <a:ext cx="13385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Connection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180936" y="1292511"/>
              <a:ext cx="781050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4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040317" y="1754978"/>
              <a:ext cx="19481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4" action="ppaction://hlinksldjump"/>
                </a:rPr>
                <a:t>Search for blocks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sp>
        <p:nvSpPr>
          <p:cNvPr id="47" name="文本框 46">
            <a:hlinkClick r:id="rId4" action="ppaction://hlinksldjump"/>
          </p:cNvPr>
          <p:cNvSpPr txBox="1"/>
          <p:nvPr/>
        </p:nvSpPr>
        <p:spPr>
          <a:xfrm>
            <a:off x="9534597" y="2921109"/>
            <a:ext cx="180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Combin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 blocks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88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1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" name="文本框 1"/>
          <p:cNvSpPr txBox="1"/>
          <p:nvPr/>
        </p:nvSpPr>
        <p:spPr>
          <a:xfrm>
            <a:off x="2744470" y="4599305"/>
            <a:ext cx="882205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After downloading the program, when we gently use the finger to gently shake the sensor on the vibration module, it will detect the vibration. At this time, the micro:bit dot matrix will </a:t>
            </a:r>
            <a:r>
              <a:rPr lang="en-US" altLang="zh-CN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display music</a:t>
            </a:r>
            <a:r>
              <a:rPr lang="zh-CN" altLang="en-US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 pattern </a:t>
            </a:r>
            <a:r>
              <a:rPr lang="en-US" altLang="zh-CN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and  flash three times</a:t>
            </a:r>
            <a:r>
              <a:rPr lang="zh-CN" altLang="en-US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, and then the buzzer will play </a:t>
            </a:r>
            <a:r>
              <a:rPr lang="en-US" altLang="zh-CN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m</a:t>
            </a:r>
            <a:r>
              <a:rPr lang="zh-CN" altLang="en-US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usic, the blue RGB light will flash during music play</a:t>
            </a:r>
            <a:r>
              <a:rPr lang="en-US" altLang="zh-CN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ing</a:t>
            </a:r>
            <a:r>
              <a:rPr lang="zh-CN" altLang="en-US" dirty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.</a:t>
            </a:r>
            <a:endParaRPr lang="zh-CN" altLang="en-US" dirty="0" smtClean="0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778510" y="192468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58483" y="2243682"/>
            <a:ext cx="16859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Learning goals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07840" y="882015"/>
            <a:ext cx="4740275" cy="3556000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50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2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8485" y="2674338"/>
            <a:ext cx="20193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Preparation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58197" y="846388"/>
            <a:ext cx="15894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Hardware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: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14900" y="1306830"/>
            <a:ext cx="347027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●  </a:t>
            </a:r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 X Micro:bit Board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</a:t>
            </a:r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 X Micro USB Cable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1 X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Diamond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breakout 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3 X Alligator clip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2 X RGB light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module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1 X Vibration module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1 X PC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849245" y="3793490"/>
            <a:ext cx="867156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Mode 1 online programming: </a:t>
            </a:r>
            <a:r>
              <a:rPr sz="1600" dirty="0">
                <a:solidFill>
                  <a:schemeClr val="accent6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First, we need to connect the micro:bit to the computer by USB cable. The computer will pop up a USB flash drive and click on the URL in the USB flash drive: http://microbit.org/ to enter the programming interface. Add the Yahboom package: </a:t>
            </a:r>
            <a:r>
              <a:rPr sz="1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https://github.com/lzty634158/Croco-Kit </a:t>
            </a:r>
            <a:r>
              <a:rPr sz="1600" dirty="0">
                <a:solidFill>
                  <a:schemeClr val="accent6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to program.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endParaRPr sz="16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r>
              <a:rPr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Mode 2 offline programming: </a:t>
            </a:r>
            <a:r>
              <a:rPr sz="1600" dirty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We need to open the offline programming software. After the installation is complete, enter the programming interface, click【New Project】, add Yahboom package: </a:t>
            </a:r>
            <a:r>
              <a:rPr sz="1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https://github.com/lzty634158/Croco-Kit </a:t>
            </a:r>
            <a:r>
              <a:rPr sz="1600" dirty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, you can program.</a:t>
            </a:r>
            <a:endParaRPr sz="1600" dirty="0">
              <a:solidFill>
                <a:schemeClr val="accent2"/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50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2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38485" y="2674338"/>
            <a:ext cx="20193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Preparation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32530" y="1000760"/>
            <a:ext cx="6868160" cy="4280535"/>
          </a:xfrm>
          <a:prstGeom prst="rect">
            <a:avLst/>
          </a:prstGeom>
        </p:spPr>
      </p:pic>
      <p:sp>
        <p:nvSpPr>
          <p:cNvPr id="8" name="TextBox 17"/>
          <p:cNvSpPr txBox="1"/>
          <p:nvPr/>
        </p:nvSpPr>
        <p:spPr>
          <a:xfrm>
            <a:off x="2820035" y="5561965"/>
            <a:ext cx="7032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! ! !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Note: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1 be set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 to the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ON,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S2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be set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 to the IO, and S3 to the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FM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.</a:t>
            </a:r>
            <a:endParaRPr smtClean="0">
              <a:solidFill>
                <a:srgbClr val="FF0000"/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38351" y="2674676"/>
            <a:ext cx="19462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Connection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9715" y="3196590"/>
            <a:ext cx="8384540" cy="2417445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/>
        </p:nvGraphicFramePr>
        <p:xfrm>
          <a:off x="3538855" y="960120"/>
          <a:ext cx="7189470" cy="2132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5045"/>
                <a:gridCol w="2377440"/>
                <a:gridCol w="2546985"/>
              </a:tblGrid>
              <a:tr h="43053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Expansion board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sym typeface="+mn-ea"/>
                        </a:rPr>
                        <a:t>RGB light module </a:t>
                      </a:r>
                      <a:endParaRPr lang="en-US" altLang="zh-C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sym typeface="+mn-ea"/>
                        </a:rPr>
                        <a:t>Vibration module</a:t>
                      </a:r>
                      <a:endParaRPr lang="en-US" altLang="zh-C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Arial" panose="020B0604020202020204" pitchFamily="34" charset="0"/>
                        <a:sym typeface="+mn-ea"/>
                      </a:endParaRPr>
                    </a:p>
                  </a:txBody>
                  <a:tcPr/>
                </a:tc>
              </a:tr>
              <a:tr h="4699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0070C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P2</a:t>
                      </a:r>
                      <a:endParaRPr lang="en-US" altLang="zh-CN">
                        <a:solidFill>
                          <a:srgbClr val="0070C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0070C0"/>
                          </a:solidFill>
                          <a:sym typeface="+mn-ea"/>
                        </a:rPr>
                        <a:t>Blue</a:t>
                      </a:r>
                      <a:endParaRPr lang="en-US" altLang="zh-CN" sz="1800">
                        <a:solidFill>
                          <a:srgbClr val="0070C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1800">
                        <a:solidFill>
                          <a:srgbClr val="7030A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4699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P</a:t>
                      </a:r>
                      <a:r>
                        <a:rPr lang="en-US" altLang="zh-CN">
                          <a:solidFill>
                            <a:schemeClr val="accent2"/>
                          </a:solidFill>
                        </a:rPr>
                        <a:t>16</a:t>
                      </a:r>
                      <a:endParaRPr lang="en-US" altLang="zh-CN">
                        <a:solidFill>
                          <a:schemeClr val="accent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accent2"/>
                          </a:solidFill>
                          <a:sym typeface="+mn-ea"/>
                        </a:rPr>
                        <a:t>K1</a:t>
                      </a:r>
                      <a:endParaRPr lang="en-US" altLang="zh-CN" sz="1800">
                        <a:solidFill>
                          <a:schemeClr val="accent2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3.3V</a:t>
                      </a:r>
                      <a:endParaRPr lang="en-US" altLang="zh-CN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1800">
                        <a:solidFill>
                          <a:srgbClr val="FFC000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FF0000"/>
                          </a:solidFill>
                          <a:sym typeface="+mn-ea"/>
                        </a:rPr>
                        <a:t>VCC</a:t>
                      </a:r>
                      <a:endParaRPr lang="en-US" altLang="zh-CN" sz="18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GND</a:t>
                      </a:r>
                      <a:endParaRPr lang="en-US" altLang="zh-CN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GND</a:t>
                      </a:r>
                      <a:endParaRPr lang="en-US" altLang="zh-CN" sz="1800">
                        <a:solidFill>
                          <a:schemeClr val="tx1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GND</a:t>
                      </a:r>
                      <a:endParaRPr lang="en-US" altLang="zh-CN" sz="1800">
                        <a:solidFill>
                          <a:srgbClr val="00B050"/>
                        </a:solidFill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2402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8795" y="185229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80683" y="2117952"/>
            <a:ext cx="1717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Search for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5285" y="876300"/>
            <a:ext cx="3255645" cy="52254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930" y="876300"/>
            <a:ext cx="4493260" cy="344741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930" y="4401820"/>
            <a:ext cx="4676775" cy="132397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2402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8795" y="185229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80683" y="2117952"/>
            <a:ext cx="1717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Search for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1935" y="952500"/>
            <a:ext cx="3651250" cy="19634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935" y="3070860"/>
            <a:ext cx="3763010" cy="29317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4945" y="876300"/>
            <a:ext cx="4514850" cy="23145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570" y="3336290"/>
            <a:ext cx="4467225" cy="242633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2402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8795" y="185229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80683" y="2117952"/>
            <a:ext cx="1717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Search for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8860" y="941705"/>
            <a:ext cx="5829300" cy="159067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卡通">
      <a:majorFont>
        <a:latin typeface="方正卡通简体"/>
        <a:ea typeface="方正喵呜体"/>
        <a:cs typeface=""/>
      </a:majorFont>
      <a:minorFont>
        <a:latin typeface="方正卡通简体"/>
        <a:ea typeface="方正卡通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2021</Words>
  <Application>WPS 演示</Application>
  <PresentationFormat>自定义</PresentationFormat>
  <Paragraphs>151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方正少儿_GBK</vt:lpstr>
      <vt:lpstr>icomoon</vt:lpstr>
      <vt:lpstr>Yu Gothic UI Semibold</vt:lpstr>
      <vt:lpstr>方正卡通简体</vt:lpstr>
      <vt:lpstr>Arial Unicode MS</vt:lpstr>
      <vt:lpstr>方正喵呜体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244</cp:revision>
  <dcterms:created xsi:type="dcterms:W3CDTF">2014-02-21T16:31:00Z</dcterms:created>
  <dcterms:modified xsi:type="dcterms:W3CDTF">2019-07-09T07:32:17Z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2052-11.1.0.8808</vt:lpwstr>
  </property>
</Properties>
</file>

<file path=docProps/thumbnail.jpeg>
</file>